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7" r:id="rId3"/>
    <p:sldId id="370" r:id="rId4"/>
    <p:sldId id="373" r:id="rId5"/>
    <p:sldId id="371" r:id="rId6"/>
    <p:sldId id="372" r:id="rId7"/>
    <p:sldId id="32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4660"/>
  </p:normalViewPr>
  <p:slideViewPr>
    <p:cSldViewPr snapToGrid="0">
      <p:cViewPr varScale="1">
        <p:scale>
          <a:sx n="111" d="100"/>
          <a:sy n="111" d="100"/>
        </p:scale>
        <p:origin x="582" y="1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4/16/2020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4/16/2020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autodesk.com/products/fusion-360/overview" TargetMode="External"/><Relationship Id="rId2" Type="http://schemas.openxmlformats.org/officeDocument/2006/relationships/hyperlink" Target="https://www.desmos.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43E2-B1DB-46FB-B516-0B31C0B44ADE}"/>
              </a:ext>
            </a:extLst>
          </p:cNvPr>
          <p:cNvSpPr>
            <a:spLocks noGrp="1"/>
          </p:cNvSpPr>
          <p:nvPr>
            <p:ph type="ctrTitle"/>
          </p:nvPr>
        </p:nvSpPr>
        <p:spPr>
          <a:xfrm>
            <a:off x="1757889" y="1387573"/>
            <a:ext cx="8676222" cy="1905000"/>
          </a:xfrm>
        </p:spPr>
        <p:txBody>
          <a:bodyPr/>
          <a:lstStyle/>
          <a:p>
            <a:r>
              <a:rPr lang="en-US" dirty="0"/>
              <a:t>Differentials </a:t>
            </a:r>
            <a:br>
              <a:rPr lang="en-US" dirty="0"/>
            </a:br>
            <a:r>
              <a:rPr lang="en-US" sz="2800" dirty="0"/>
              <a:t>Applied Example 1</a:t>
            </a:r>
            <a:br>
              <a:rPr lang="en-US" dirty="0"/>
            </a:br>
            <a:endParaRPr lang="en-US" sz="2000" dirty="0"/>
          </a:p>
        </p:txBody>
      </p:sp>
      <p:sp>
        <p:nvSpPr>
          <p:cNvPr id="3" name="Subtitle 2">
            <a:extLst>
              <a:ext uri="{FF2B5EF4-FFF2-40B4-BE49-F238E27FC236}">
                <a16:creationId xmlns:a16="http://schemas.microsoft.com/office/drawing/2014/main" id="{3C2F3391-00FF-4187-B96D-46DC116A4303}"/>
              </a:ext>
            </a:extLst>
          </p:cNvPr>
          <p:cNvSpPr>
            <a:spLocks noGrp="1"/>
          </p:cNvSpPr>
          <p:nvPr>
            <p:ph type="subTitle" idx="1"/>
          </p:nvPr>
        </p:nvSpPr>
        <p:spPr>
          <a:xfrm>
            <a:off x="1757889" y="3469441"/>
            <a:ext cx="8676222" cy="1905000"/>
          </a:xfrm>
        </p:spPr>
        <p:txBody>
          <a:bodyPr/>
          <a:lstStyle/>
          <a:p>
            <a:r>
              <a:rPr lang="en-US" dirty="0"/>
              <a:t>RCET 0264 Introductory Calculus</a:t>
            </a:r>
          </a:p>
          <a:p>
            <a:r>
              <a:rPr lang="en-US" dirty="0"/>
              <a:t>Tim Leishman</a:t>
            </a:r>
          </a:p>
        </p:txBody>
      </p:sp>
      <p:pic>
        <p:nvPicPr>
          <p:cNvPr id="4" name="Audio 3">
            <a:hlinkClick r:id="" action="ppaction://media"/>
            <a:extLst>
              <a:ext uri="{FF2B5EF4-FFF2-40B4-BE49-F238E27FC236}">
                <a16:creationId xmlns:a16="http://schemas.microsoft.com/office/drawing/2014/main" id="{B005B526-DAD3-4177-8432-736BFCCFFF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3966841"/>
      </p:ext>
    </p:extLst>
  </p:cSld>
  <p:clrMapOvr>
    <a:masterClrMapping/>
  </p:clrMapOvr>
  <mc:AlternateContent xmlns:mc="http://schemas.openxmlformats.org/markup-compatibility/2006">
    <mc:Choice xmlns:p14="http://schemas.microsoft.com/office/powerpoint/2010/main" Requires="p14">
      <p:transition spd="slow" p14:dur="2000" advTm="4512"/>
    </mc:Choice>
    <mc:Fallback>
      <p:transition spd="slow" advTm="4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differentials</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5" y="1461061"/>
            <a:ext cx="10908383" cy="2843520"/>
          </a:xfrm>
        </p:spPr>
        <p:txBody>
          <a:bodyPr>
            <a:normAutofit lnSpcReduction="10000"/>
          </a:bodyPr>
          <a:lstStyle/>
          <a:p>
            <a:pPr marL="0" indent="0">
              <a:buNone/>
            </a:pPr>
            <a:r>
              <a:rPr lang="en-US" sz="3200" cap="none" dirty="0">
                <a:solidFill>
                  <a:schemeClr val="tx1"/>
                </a:solidFill>
                <a:cs typeface="Times New Roman" panose="02020603050405020304" pitchFamily="18" charset="0"/>
              </a:rPr>
              <a:t>The side of a square measures 12.00 cm with a maximum possible error of 0.05 cm. (a) Find the maximum possible error in the area using differentials. (b) Find the maximum possible error by substituting into the formula for the area of a square. (c) Find the percentage of error. </a:t>
            </a:r>
          </a:p>
        </p:txBody>
      </p:sp>
      <p:pic>
        <p:nvPicPr>
          <p:cNvPr id="2" name="Audio 1">
            <a:hlinkClick r:id="" action="ppaction://media"/>
            <a:extLst>
              <a:ext uri="{FF2B5EF4-FFF2-40B4-BE49-F238E27FC236}">
                <a16:creationId xmlns:a16="http://schemas.microsoft.com/office/drawing/2014/main" id="{7238F2BD-966D-45A6-A40C-5E5C9EBF7B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5250036"/>
      </p:ext>
    </p:extLst>
  </p:cSld>
  <p:clrMapOvr>
    <a:masterClrMapping/>
  </p:clrMapOvr>
  <mc:AlternateContent xmlns:mc="http://schemas.openxmlformats.org/markup-compatibility/2006">
    <mc:Choice xmlns:p14="http://schemas.microsoft.com/office/powerpoint/2010/main" Requires="p14">
      <p:transition spd="slow" p14:dur="2000" advTm="28293"/>
    </mc:Choice>
    <mc:Fallback>
      <p:transition spd="slow" advTm="2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differentials</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4" y="1167763"/>
            <a:ext cx="10908383" cy="1489173"/>
          </a:xfrm>
        </p:spPr>
        <p:txBody>
          <a:bodyPr>
            <a:normAutofit fontScale="77500" lnSpcReduction="20000"/>
          </a:bodyPr>
          <a:lstStyle/>
          <a:p>
            <a:pPr marL="0" indent="0">
              <a:buNone/>
            </a:pPr>
            <a:r>
              <a:rPr lang="en-US" sz="3200" cap="none" dirty="0">
                <a:solidFill>
                  <a:schemeClr val="tx1"/>
                </a:solidFill>
                <a:cs typeface="Times New Roman" panose="02020603050405020304" pitchFamily="18" charset="0"/>
              </a:rPr>
              <a:t>The side of a square measures 12.00 cm with a maximum possible error of 0.05 cm. (a) Find the maximum possible error in the area using differentials. (b) Find the maximum possible error by substituting into the formula for the area of a square. (c) Find the percentage of error. </a:t>
            </a:r>
          </a:p>
        </p:txBody>
      </p:sp>
      <p:pic>
        <p:nvPicPr>
          <p:cNvPr id="4" name="Picture 3">
            <a:extLst>
              <a:ext uri="{FF2B5EF4-FFF2-40B4-BE49-F238E27FC236}">
                <a16:creationId xmlns:a16="http://schemas.microsoft.com/office/drawing/2014/main" id="{9A5C3234-438A-4B23-B1DB-71772E372AA0}"/>
              </a:ext>
            </a:extLst>
          </p:cNvPr>
          <p:cNvPicPr>
            <a:picLocks noChangeAspect="1"/>
          </p:cNvPicPr>
          <p:nvPr/>
        </p:nvPicPr>
        <p:blipFill>
          <a:blip r:embed="rId4"/>
          <a:stretch>
            <a:fillRect/>
          </a:stretch>
        </p:blipFill>
        <p:spPr>
          <a:xfrm>
            <a:off x="2363172" y="2740979"/>
            <a:ext cx="7502106" cy="3867698"/>
          </a:xfrm>
          <a:prstGeom prst="rect">
            <a:avLst/>
          </a:prstGeom>
        </p:spPr>
      </p:pic>
      <p:pic>
        <p:nvPicPr>
          <p:cNvPr id="6" name="Audio 5">
            <a:hlinkClick r:id="" action="ppaction://media"/>
            <a:extLst>
              <a:ext uri="{FF2B5EF4-FFF2-40B4-BE49-F238E27FC236}">
                <a16:creationId xmlns:a16="http://schemas.microsoft.com/office/drawing/2014/main" id="{CF4A4E8C-C90F-4CDA-9F44-ADFC0CF3DA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7525893"/>
      </p:ext>
    </p:extLst>
  </p:cSld>
  <p:clrMapOvr>
    <a:masterClrMapping/>
  </p:clrMapOvr>
  <mc:AlternateContent xmlns:mc="http://schemas.openxmlformats.org/markup-compatibility/2006">
    <mc:Choice xmlns:p14="http://schemas.microsoft.com/office/powerpoint/2010/main" Requires="p14">
      <p:transition spd="slow" p14:dur="2000" advTm="42055"/>
    </mc:Choice>
    <mc:Fallback>
      <p:transition spd="slow" advTm="42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differentials</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5" y="1461061"/>
            <a:ext cx="10908383" cy="1489173"/>
          </a:xfrm>
        </p:spPr>
        <p:txBody>
          <a:bodyPr>
            <a:normAutofit fontScale="77500" lnSpcReduction="20000"/>
          </a:bodyPr>
          <a:lstStyle/>
          <a:p>
            <a:pPr marL="0" indent="0">
              <a:buNone/>
            </a:pPr>
            <a:r>
              <a:rPr lang="en-US" sz="3200" cap="none" dirty="0">
                <a:solidFill>
                  <a:schemeClr val="tx1"/>
                </a:solidFill>
                <a:cs typeface="Times New Roman" panose="02020603050405020304" pitchFamily="18" charset="0"/>
              </a:rPr>
              <a:t>The side of a square measures 12.00 cm with a maximum possible error of 0.05 cm. (a) Find the maximum possible error in the area using differentials. (b) Find the maximum possible error by substituting into the formula for the area of a square. (c) Find the percentage of error.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4D7B202-2AF1-4372-9049-096160821675}"/>
                  </a:ext>
                </a:extLst>
              </p:cNvPr>
              <p:cNvSpPr txBox="1"/>
              <p:nvPr/>
            </p:nvSpPr>
            <p:spPr>
              <a:xfrm>
                <a:off x="1125776" y="3183148"/>
                <a:ext cx="9864277" cy="2967094"/>
              </a:xfrm>
              <a:prstGeom prst="rect">
                <a:avLst/>
              </a:prstGeom>
              <a:noFill/>
            </p:spPr>
            <p:txBody>
              <a:bodyPr wrap="square" rtlCol="0">
                <a:spAutoFit/>
              </a:bodyPr>
              <a:lstStyle/>
              <a:p>
                <a:r>
                  <a:rPr lang="en-US" sz="2000" dirty="0">
                    <a:cs typeface="Times New Roman" panose="02020603050405020304" pitchFamily="18" charset="0"/>
                  </a:rPr>
                  <a:t>Find the maximum possible error in the area using differentials.</a:t>
                </a:r>
                <a:endParaRPr lang="en-US" sz="2000" dirty="0"/>
              </a:p>
              <a:p>
                <a:pPr marL="285750" indent="-285750">
                  <a:buFont typeface="Arial" panose="020B0604020202020204" pitchFamily="34" charset="0"/>
                  <a:buChar char="•"/>
                </a:pPr>
                <a:r>
                  <a:rPr lang="en-US" sz="2000" dirty="0"/>
                  <a:t>Side = 12.00cm to 12.05cm</a:t>
                </a:r>
              </a:p>
              <a:p>
                <a:pPr marL="285750" indent="-285750">
                  <a:buFont typeface="Arial" panose="020B0604020202020204" pitchFamily="34" charset="0"/>
                  <a:buChar char="•"/>
                </a:pPr>
                <a:r>
                  <a:rPr lang="en-US" sz="2000" dirty="0"/>
                  <a:t>Area = Side x Side</a:t>
                </a:r>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𝐴𝑟𝑒𝑎</m:t>
                    </m:r>
                    <m:r>
                      <a:rPr lang="en-US" sz="2000" i="1" dirty="0" smtClean="0">
                        <a:latin typeface="Cambria Math" panose="02040503050406030204" pitchFamily="18" charset="0"/>
                      </a:rPr>
                      <m:t> = </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𝑆</m:t>
                        </m:r>
                      </m:e>
                      <m:sup>
                        <m:r>
                          <a:rPr lang="en-US" sz="2000" b="0" i="1" dirty="0" smtClean="0">
                            <a:latin typeface="Cambria Math" panose="02040503050406030204" pitchFamily="18" charset="0"/>
                          </a:rPr>
                          <m:t>2</m:t>
                        </m:r>
                      </m:sup>
                    </m:sSup>
                  </m:oMath>
                </a14:m>
                <a:r>
                  <a:rPr lang="en-US" sz="2000" dirty="0"/>
                  <a:t> </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𝑑𝑎</m:t>
                        </m:r>
                      </m:num>
                      <m:den>
                        <m:r>
                          <a:rPr lang="en-US" sz="2000" b="0" i="1" smtClean="0">
                            <a:latin typeface="Cambria Math" panose="02040503050406030204" pitchFamily="18" charset="0"/>
                          </a:rPr>
                          <m:t>𝑑𝑠</m:t>
                        </m:r>
                      </m:den>
                    </m:f>
                    <m:r>
                      <a:rPr lang="en-US" sz="2000" b="0" i="1" smtClean="0">
                        <a:latin typeface="Cambria Math" panose="02040503050406030204" pitchFamily="18" charset="0"/>
                      </a:rPr>
                      <m:t>=2</m:t>
                    </m:r>
                    <m:r>
                      <a:rPr lang="en-US" sz="2000" b="0" i="1" smtClean="0">
                        <a:latin typeface="Cambria Math" panose="02040503050406030204" pitchFamily="18" charset="0"/>
                      </a:rPr>
                      <m:t>𝑆</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𝑑𝑎</m:t>
                    </m:r>
                    <m:r>
                      <a:rPr lang="en-US" sz="2000" b="0" i="1" smtClean="0">
                        <a:latin typeface="Cambria Math" panose="02040503050406030204" pitchFamily="18" charset="0"/>
                      </a:rPr>
                      <m:t>=2</m:t>
                    </m:r>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𝑑𝑠</m:t>
                        </m:r>
                      </m:e>
                    </m:d>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𝑑𝑎</m:t>
                    </m:r>
                    <m:r>
                      <a:rPr lang="en-US" sz="2000" i="1">
                        <a:latin typeface="Cambria Math" panose="02040503050406030204" pitchFamily="18" charset="0"/>
                      </a:rPr>
                      <m:t>=2(12)(0.0</m:t>
                    </m:r>
                    <m:r>
                      <a:rPr lang="en-US" sz="2000" b="0" i="1" smtClean="0">
                        <a:latin typeface="Cambria Math" panose="02040503050406030204" pitchFamily="18" charset="0"/>
                      </a:rPr>
                      <m:t>5)</m:t>
                    </m:r>
                  </m:oMath>
                </a14:m>
                <a:endParaRPr lang="en-US" sz="2000" dirty="0"/>
              </a:p>
              <a:p>
                <a:r>
                  <a:rPr lang="en-US" sz="2000" dirty="0"/>
                  <a:t>(a) </a:t>
                </a:r>
                <a14:m>
                  <m:oMath xmlns:m="http://schemas.openxmlformats.org/officeDocument/2006/math">
                    <m:r>
                      <a:rPr lang="en-US" sz="2000" i="1">
                        <a:latin typeface="Cambria Math" panose="02040503050406030204" pitchFamily="18" charset="0"/>
                      </a:rPr>
                      <m:t>𝑑𝑎</m:t>
                    </m:r>
                    <m:r>
                      <a:rPr lang="en-US" sz="2000" i="1">
                        <a:latin typeface="Cambria Math" panose="02040503050406030204" pitchFamily="18" charset="0"/>
                      </a:rPr>
                      <m:t>=1.2 </m:t>
                    </m:r>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B4D7B202-2AF1-4372-9049-096160821675}"/>
                  </a:ext>
                </a:extLst>
              </p:cNvPr>
              <p:cNvSpPr txBox="1">
                <a:spLocks noRot="1" noChangeAspect="1" noMove="1" noResize="1" noEditPoints="1" noAdjustHandles="1" noChangeArrowheads="1" noChangeShapeType="1" noTextEdit="1"/>
              </p:cNvSpPr>
              <p:nvPr/>
            </p:nvSpPr>
            <p:spPr>
              <a:xfrm>
                <a:off x="1125776" y="3183148"/>
                <a:ext cx="9864277" cy="2967094"/>
              </a:xfrm>
              <a:prstGeom prst="rect">
                <a:avLst/>
              </a:prstGeom>
              <a:blipFill>
                <a:blip r:embed="rId4"/>
                <a:stretch>
                  <a:fillRect l="-680" t="-1027"/>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2A930C1B-1803-4B2F-BECD-84957B5F5F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332915"/>
      </p:ext>
    </p:extLst>
  </p:cSld>
  <p:clrMapOvr>
    <a:masterClrMapping/>
  </p:clrMapOvr>
  <mc:AlternateContent xmlns:mc="http://schemas.openxmlformats.org/markup-compatibility/2006">
    <mc:Choice xmlns:p14="http://schemas.microsoft.com/office/powerpoint/2010/main" Requires="p14">
      <p:transition spd="slow" p14:dur="2000" advTm="85343"/>
    </mc:Choice>
    <mc:Fallback>
      <p:transition spd="slow" advTm="8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differentials</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5" y="1461061"/>
            <a:ext cx="10908383" cy="1489173"/>
          </a:xfrm>
        </p:spPr>
        <p:txBody>
          <a:bodyPr>
            <a:normAutofit fontScale="77500" lnSpcReduction="20000"/>
          </a:bodyPr>
          <a:lstStyle/>
          <a:p>
            <a:pPr marL="0" indent="0">
              <a:buNone/>
            </a:pPr>
            <a:r>
              <a:rPr lang="en-US" sz="3200" cap="none" dirty="0">
                <a:solidFill>
                  <a:schemeClr val="tx1"/>
                </a:solidFill>
                <a:cs typeface="Times New Roman" panose="02020603050405020304" pitchFamily="18" charset="0"/>
              </a:rPr>
              <a:t>The side of a square measures 12.00 cm with a maximum possible error of 0.05 cm. (a) Find the maximum possible error in the area using differentials. (b) Find the maximum possible error by substituting into the formula for the area of a square. (c) Find the percentage of error.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4D7B202-2AF1-4372-9049-096160821675}"/>
                  </a:ext>
                </a:extLst>
              </p:cNvPr>
              <p:cNvSpPr txBox="1"/>
              <p:nvPr/>
            </p:nvSpPr>
            <p:spPr>
              <a:xfrm>
                <a:off x="1125776" y="3183148"/>
                <a:ext cx="9864277" cy="3754874"/>
              </a:xfrm>
              <a:prstGeom prst="rect">
                <a:avLst/>
              </a:prstGeom>
              <a:noFill/>
            </p:spPr>
            <p:txBody>
              <a:bodyPr wrap="square" rtlCol="0">
                <a:spAutoFit/>
              </a:bodyPr>
              <a:lstStyle/>
              <a:p>
                <a:r>
                  <a:rPr lang="en-US" sz="2000" dirty="0">
                    <a:cs typeface="Times New Roman" panose="02020603050405020304" pitchFamily="18" charset="0"/>
                  </a:rPr>
                  <a:t>Find the maximum possible error by substituting into the formula for the area of a square. </a:t>
                </a:r>
              </a:p>
              <a:p>
                <a:pPr marL="342900" indent="-342900">
                  <a:buFont typeface="Arial" panose="020B0604020202020204" pitchFamily="34" charset="0"/>
                  <a:buChar char="•"/>
                </a:pPr>
                <a:r>
                  <a:rPr lang="en-US" sz="2000" dirty="0"/>
                  <a:t>Side = 12.00cm to 12.05cm</a:t>
                </a:r>
              </a:p>
              <a:p>
                <a:pPr marL="285750" indent="-285750">
                  <a:buFont typeface="Arial" panose="020B0604020202020204" pitchFamily="34" charset="0"/>
                  <a:buChar char="•"/>
                </a:pPr>
                <a:r>
                  <a:rPr lang="en-US" sz="2000" dirty="0"/>
                  <a:t>Area = Side x Side</a:t>
                </a:r>
              </a:p>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𝐴𝑟𝑒𝑎</m:t>
                    </m:r>
                    <m:r>
                      <a:rPr lang="en-US" sz="2000" i="1" dirty="0" smtClean="0">
                        <a:latin typeface="Cambria Math" panose="02040503050406030204" pitchFamily="18" charset="0"/>
                      </a:rPr>
                      <m:t> = </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𝑆</m:t>
                        </m:r>
                      </m:e>
                      <m:sup>
                        <m:r>
                          <a:rPr lang="en-US" sz="2000" b="0" i="1" dirty="0" smtClean="0">
                            <a:latin typeface="Cambria Math" panose="02040503050406030204" pitchFamily="18" charset="0"/>
                          </a:rPr>
                          <m:t>2</m:t>
                        </m:r>
                      </m:sup>
                    </m:sSup>
                  </m:oMath>
                </a14:m>
                <a:r>
                  <a:rPr lang="en-US" sz="2000" dirty="0"/>
                  <a:t> </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b="0" i="1" dirty="0" smtClean="0">
                        <a:latin typeface="Cambria Math" panose="02040503050406030204" pitchFamily="18" charset="0"/>
                      </a:rPr>
                      <m:t>1</m:t>
                    </m:r>
                    <m:r>
                      <a:rPr lang="en-US" sz="2000" i="1" dirty="0">
                        <a:latin typeface="Cambria Math" panose="02040503050406030204" pitchFamily="18" charset="0"/>
                      </a:rPr>
                      <m:t> = </m:t>
                    </m:r>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12</m:t>
                        </m:r>
                      </m:e>
                      <m:sup>
                        <m:r>
                          <a:rPr lang="en-US" sz="2000" i="1" dirty="0">
                            <a:latin typeface="Cambria Math" panose="02040503050406030204" pitchFamily="18" charset="0"/>
                          </a:rPr>
                          <m:t>2</m:t>
                        </m:r>
                      </m:sup>
                    </m:sSup>
                  </m:oMath>
                </a14:m>
                <a:endParaRPr lang="en-US" sz="200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i="1" dirty="0">
                        <a:latin typeface="Cambria Math" panose="02040503050406030204" pitchFamily="18" charset="0"/>
                      </a:rPr>
                      <m:t>1 =144</m:t>
                    </m:r>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b="0" i="1" dirty="0" smtClean="0">
                        <a:latin typeface="Cambria Math" panose="02040503050406030204" pitchFamily="18" charset="0"/>
                      </a:rPr>
                      <m:t>2</m:t>
                    </m:r>
                    <m:r>
                      <a:rPr lang="en-US" sz="2000" i="1" dirty="0">
                        <a:latin typeface="Cambria Math" panose="02040503050406030204" pitchFamily="18" charset="0"/>
                      </a:rPr>
                      <m:t> =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12</m:t>
                        </m:r>
                        <m:r>
                          <a:rPr lang="en-US" sz="2000" b="0" i="1" dirty="0" smtClean="0">
                            <a:latin typeface="Cambria Math" panose="02040503050406030204" pitchFamily="18" charset="0"/>
                          </a:rPr>
                          <m:t>.05</m:t>
                        </m:r>
                      </m:e>
                      <m:sup>
                        <m:r>
                          <a:rPr lang="en-US" sz="2000" i="1" dirty="0">
                            <a:latin typeface="Cambria Math" panose="02040503050406030204" pitchFamily="18" charset="0"/>
                          </a:rPr>
                          <m:t>2</m:t>
                        </m:r>
                      </m:sup>
                    </m:sSup>
                  </m:oMath>
                </a14:m>
                <a:endParaRPr lang="en-US" sz="2000" b="0" dirty="0"/>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i="1" dirty="0">
                        <a:latin typeface="Cambria Math" panose="02040503050406030204" pitchFamily="18" charset="0"/>
                      </a:rPr>
                      <m:t>2 = </m:t>
                    </m:r>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145.203</m:t>
                        </m:r>
                        <m:r>
                          <a:rPr lang="en-US" sz="2000" b="0" i="1" dirty="0" smtClean="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b="0" dirty="0"/>
              </a:p>
              <a:p>
                <a:pPr marL="285750" indent="-285750">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fName>
                      <m:e>
                        <m:r>
                          <a:rPr lang="en-US" sz="2000" i="1">
                            <a:latin typeface="Cambria Math" panose="02040503050406030204" pitchFamily="18" charset="0"/>
                          </a:rPr>
                          <m:t>𝑒𝑟𝑟𝑜𝑟</m:t>
                        </m:r>
                      </m:e>
                    </m:func>
                    <m:r>
                      <a:rPr lang="en-US" sz="2000" i="1">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145.203</m:t>
                        </m:r>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r>
                      <a:rPr lang="en-US" sz="2000" i="1" dirty="0">
                        <a:latin typeface="Cambria Math" panose="02040503050406030204" pitchFamily="18" charset="0"/>
                      </a:rPr>
                      <m:t>−</m:t>
                    </m:r>
                    <m:r>
                      <a:rPr lang="en-US" sz="2000" i="1" dirty="0">
                        <a:latin typeface="Cambria Math" panose="02040503050406030204" pitchFamily="18" charset="0"/>
                      </a:rPr>
                      <m:t>144</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dirty="0"/>
              </a:p>
              <a:p>
                <a:pPr marL="285750" indent="-285750">
                  <a:buFont typeface="Arial" panose="020B0604020202020204" pitchFamily="34" charset="0"/>
                  <a:buChar char="•"/>
                </a:pPr>
                <a:r>
                  <a:rPr lang="en-US" sz="2000" dirty="0"/>
                  <a:t>(b)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fName>
                      <m:e>
                        <m:r>
                          <a:rPr lang="en-US" sz="2000" i="1">
                            <a:latin typeface="Cambria Math" panose="02040503050406030204" pitchFamily="18" charset="0"/>
                          </a:rPr>
                          <m:t>𝑒𝑟𝑟𝑜𝑟</m:t>
                        </m:r>
                      </m:e>
                    </m:func>
                    <m:r>
                      <a:rPr lang="en-US" sz="2000" i="1">
                        <a:latin typeface="Cambria Math" panose="02040503050406030204" pitchFamily="18" charset="0"/>
                      </a:rPr>
                      <m:t>=</m:t>
                    </m:r>
                    <m:r>
                      <a:rPr lang="en-US" sz="2000" i="1">
                        <a:latin typeface="Cambria Math" panose="02040503050406030204" pitchFamily="18" charset="0"/>
                      </a:rPr>
                      <m:t>1.2025</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B4D7B202-2AF1-4372-9049-096160821675}"/>
                  </a:ext>
                </a:extLst>
              </p:cNvPr>
              <p:cNvSpPr txBox="1">
                <a:spLocks noRot="1" noChangeAspect="1" noMove="1" noResize="1" noEditPoints="1" noAdjustHandles="1" noChangeArrowheads="1" noChangeShapeType="1" noTextEdit="1"/>
              </p:cNvSpPr>
              <p:nvPr/>
            </p:nvSpPr>
            <p:spPr>
              <a:xfrm>
                <a:off x="1125776" y="3183148"/>
                <a:ext cx="9864277" cy="3754874"/>
              </a:xfrm>
              <a:prstGeom prst="rect">
                <a:avLst/>
              </a:prstGeom>
              <a:blipFill>
                <a:blip r:embed="rId4"/>
                <a:stretch>
                  <a:fillRect l="-680" t="-812" r="-618"/>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CCCA7025-FD38-49E4-8010-C40DB0CBCC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7589525"/>
      </p:ext>
    </p:extLst>
  </p:cSld>
  <p:clrMapOvr>
    <a:masterClrMapping/>
  </p:clrMapOvr>
  <mc:AlternateContent xmlns:mc="http://schemas.openxmlformats.org/markup-compatibility/2006">
    <mc:Choice xmlns:p14="http://schemas.microsoft.com/office/powerpoint/2010/main" Requires="p14">
      <p:transition spd="slow" p14:dur="2000" advTm="73034"/>
    </mc:Choice>
    <mc:Fallback>
      <p:transition spd="slow" advTm="73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differentials</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5" y="1461061"/>
            <a:ext cx="10908383" cy="1489173"/>
          </a:xfrm>
        </p:spPr>
        <p:txBody>
          <a:bodyPr>
            <a:normAutofit fontScale="77500" lnSpcReduction="20000"/>
          </a:bodyPr>
          <a:lstStyle/>
          <a:p>
            <a:pPr marL="0" indent="0">
              <a:buNone/>
            </a:pPr>
            <a:r>
              <a:rPr lang="en-US" sz="3200" cap="none" dirty="0">
                <a:solidFill>
                  <a:schemeClr val="tx1"/>
                </a:solidFill>
                <a:cs typeface="Times New Roman" panose="02020603050405020304" pitchFamily="18" charset="0"/>
              </a:rPr>
              <a:t>The side of a square measures 12.00 cm with a maximum possible error of 0.05 cm. (a) Find the maximum possible error in the area using differentials. (b) Find the maximum possible error by substituting into the formula for the area of a square. (c) Find the percentage of error.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4D7B202-2AF1-4372-9049-096160821675}"/>
                  </a:ext>
                </a:extLst>
              </p:cNvPr>
              <p:cNvSpPr txBox="1"/>
              <p:nvPr/>
            </p:nvSpPr>
            <p:spPr>
              <a:xfrm>
                <a:off x="1125776" y="3183148"/>
                <a:ext cx="9864277" cy="3311612"/>
              </a:xfrm>
              <a:prstGeom prst="rect">
                <a:avLst/>
              </a:prstGeom>
              <a:noFill/>
            </p:spPr>
            <p:txBody>
              <a:bodyPr wrap="square" rtlCol="0">
                <a:spAutoFit/>
              </a:bodyPr>
              <a:lstStyle/>
              <a:p>
                <a:r>
                  <a:rPr lang="en-US" sz="2000" dirty="0">
                    <a:cs typeface="Times New Roman" panose="02020603050405020304" pitchFamily="18" charset="0"/>
                  </a:rPr>
                  <a:t>Find the percentage of error. </a:t>
                </a:r>
              </a:p>
              <a:p>
                <a:pPr marL="285750" indent="-285750">
                  <a:buFont typeface="Arial" panose="020B0604020202020204" pitchFamily="34" charset="0"/>
                  <a:buChar char="•"/>
                </a:pPr>
                <a:r>
                  <a:rPr lang="en-US" sz="2000" dirty="0"/>
                  <a:t>Side = 12.00cm to 12.05cm</a:t>
                </a:r>
              </a:p>
              <a:p>
                <a:pPr marL="285750" indent="-285750">
                  <a:buFont typeface="Arial" panose="020B0604020202020204" pitchFamily="34" charset="0"/>
                  <a:buChar char="•"/>
                </a:pPr>
                <a:r>
                  <a:rPr lang="en-US" sz="2000" dirty="0"/>
                  <a:t>Area = Side x Side</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i="1" dirty="0">
                        <a:latin typeface="Cambria Math" panose="02040503050406030204" pitchFamily="18" charset="0"/>
                      </a:rPr>
                      <m:t> =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𝑆</m:t>
                        </m:r>
                      </m:e>
                      <m:sup>
                        <m:r>
                          <a:rPr lang="en-US" sz="2000" i="1" dirty="0">
                            <a:latin typeface="Cambria Math" panose="02040503050406030204" pitchFamily="18" charset="0"/>
                          </a:rPr>
                          <m:t>2</m:t>
                        </m:r>
                      </m:sup>
                    </m:sSup>
                  </m:oMath>
                </a14:m>
                <a:endParaRPr lang="en-US" sz="2000" dirty="0"/>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i="1" dirty="0">
                        <a:latin typeface="Cambria Math" panose="02040503050406030204" pitchFamily="18" charset="0"/>
                      </a:rPr>
                      <m:t> = </m:t>
                    </m:r>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12</m:t>
                        </m:r>
                      </m:e>
                      <m:sup>
                        <m:r>
                          <a:rPr lang="en-US" sz="2000" i="1" dirty="0">
                            <a:latin typeface="Cambria Math" panose="02040503050406030204" pitchFamily="18" charset="0"/>
                          </a:rPr>
                          <m:t>2</m:t>
                        </m:r>
                      </m:sup>
                    </m:sSup>
                  </m:oMath>
                </a14:m>
                <a:r>
                  <a:rPr lang="en-US" sz="2000" dirty="0"/>
                  <a:t> </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𝐴𝑟𝑒𝑎</m:t>
                    </m:r>
                    <m:r>
                      <a:rPr lang="en-US" sz="2000" i="1" dirty="0">
                        <a:latin typeface="Cambria Math" panose="02040503050406030204" pitchFamily="18" charset="0"/>
                      </a:rPr>
                      <m:t> =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m:t>
                        </m:r>
                        <m:r>
                          <a:rPr lang="en-US" sz="2000" b="0" i="1" dirty="0" smtClean="0">
                            <a:latin typeface="Cambria Math" panose="02040503050406030204" pitchFamily="18" charset="0"/>
                          </a:rPr>
                          <m:t>44</m:t>
                        </m:r>
                        <m:r>
                          <a:rPr lang="en-US" sz="2000" b="0" i="1" dirty="0" smtClean="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dirty="0"/>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𝑑𝑎</m:t>
                    </m:r>
                    <m:r>
                      <a:rPr lang="en-US" sz="2000" i="1">
                        <a:latin typeface="Cambria Math" panose="02040503050406030204" pitchFamily="18" charset="0"/>
                      </a:rPr>
                      <m:t>=1.2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oMath>
                </a14:m>
                <a:endParaRPr lang="en-US" sz="2000" dirty="0"/>
              </a:p>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𝐴𝑟𝑒𝑎</m:t>
                    </m:r>
                    <m:r>
                      <a:rPr lang="en-US" sz="2000" b="0" i="1" smtClean="0">
                        <a:latin typeface="Cambria Math" panose="02040503050406030204" pitchFamily="18" charset="0"/>
                      </a:rPr>
                      <m:t> </m:t>
                    </m:r>
                    <m:r>
                      <a:rPr lang="en-US" sz="2000" b="0" i="1" smtClean="0">
                        <a:latin typeface="Cambria Math" panose="02040503050406030204" pitchFamily="18" charset="0"/>
                      </a:rPr>
                      <m:t>𝑒𝑟𝑟𝑜𝑟</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𝑑𝑎</m:t>
                        </m:r>
                      </m:num>
                      <m:den>
                        <m:r>
                          <a:rPr lang="en-US" sz="2000" b="0" i="1" smtClean="0">
                            <a:latin typeface="Cambria Math" panose="02040503050406030204" pitchFamily="18" charset="0"/>
                          </a:rPr>
                          <m:t>𝐴𝑟𝑒𝑎</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1.2 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num>
                      <m:den>
                        <m:sSup>
                          <m:sSupPr>
                            <m:ctrlPr>
                              <a:rPr lang="en-US" sz="2000" i="1" dirty="0">
                                <a:latin typeface="Cambria Math" panose="02040503050406030204" pitchFamily="18" charset="0"/>
                              </a:rPr>
                            </m:ctrlPr>
                          </m:sSupPr>
                          <m:e>
                            <m:r>
                              <a:rPr lang="en-US" sz="2000" i="1" dirty="0">
                                <a:latin typeface="Cambria Math" panose="02040503050406030204" pitchFamily="18" charset="0"/>
                              </a:rPr>
                              <m:t>144</m:t>
                            </m:r>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den>
                    </m:f>
                    <m:r>
                      <a:rPr lang="en-US" sz="2000" b="0" i="1" dirty="0" smtClean="0">
                        <a:latin typeface="Cambria Math" panose="02040503050406030204" pitchFamily="18" charset="0"/>
                      </a:rPr>
                      <m:t>=0.008333 </m:t>
                    </m:r>
                    <m:r>
                      <a:rPr lang="en-US" sz="2000" b="0" i="1" dirty="0" smtClean="0">
                        <a:latin typeface="Cambria Math" panose="02040503050406030204" pitchFamily="18" charset="0"/>
                      </a:rPr>
                      <m:t>𝑂𝑅</m:t>
                    </m:r>
                    <m:f>
                      <m:fPr>
                        <m:ctrlPr>
                          <a:rPr lang="en-US" sz="2000" i="1">
                            <a:latin typeface="Cambria Math" panose="02040503050406030204" pitchFamily="18" charset="0"/>
                          </a:rPr>
                        </m:ctrlPr>
                      </m:fPr>
                      <m:num>
                        <m:r>
                          <a:rPr lang="en-US" sz="2000" i="1">
                            <a:latin typeface="Cambria Math" panose="02040503050406030204" pitchFamily="18" charset="0"/>
                          </a:rPr>
                          <m:t>1.2</m:t>
                        </m:r>
                        <m:r>
                          <a:rPr lang="en-US" sz="2000" b="0" i="1" smtClean="0">
                            <a:latin typeface="Cambria Math" panose="02040503050406030204" pitchFamily="18" charset="0"/>
                          </a:rPr>
                          <m:t>025</m:t>
                        </m:r>
                        <m:r>
                          <a:rPr lang="en-US" sz="2000" i="1">
                            <a:latin typeface="Cambria Math" panose="02040503050406030204" pitchFamily="18" charset="0"/>
                          </a:rPr>
                          <m:t> </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num>
                      <m:den>
                        <m:sSup>
                          <m:sSupPr>
                            <m:ctrlPr>
                              <a:rPr lang="en-US" sz="2000" i="1" dirty="0">
                                <a:latin typeface="Cambria Math" panose="02040503050406030204" pitchFamily="18" charset="0"/>
                              </a:rPr>
                            </m:ctrlPr>
                          </m:sSupPr>
                          <m:e>
                            <m:r>
                              <a:rPr lang="en-US" sz="2000" i="1" dirty="0">
                                <a:latin typeface="Cambria Math" panose="02040503050406030204" pitchFamily="18" charset="0"/>
                              </a:rPr>
                              <m:t>144</m:t>
                            </m:r>
                            <m:r>
                              <a:rPr lang="en-US" sz="2000" i="1" dirty="0">
                                <a:latin typeface="Cambria Math" panose="02040503050406030204" pitchFamily="18" charset="0"/>
                              </a:rPr>
                              <m:t>𝑐𝑚</m:t>
                            </m:r>
                          </m:e>
                          <m:sup>
                            <m:r>
                              <a:rPr lang="en-US" sz="2000" i="1" dirty="0">
                                <a:latin typeface="Cambria Math" panose="02040503050406030204" pitchFamily="18" charset="0"/>
                              </a:rPr>
                              <m:t>2</m:t>
                            </m:r>
                          </m:sup>
                        </m:sSup>
                      </m:den>
                    </m:f>
                    <m:r>
                      <a:rPr lang="en-US" sz="2000" b="0" i="1" dirty="0" smtClean="0">
                        <a:latin typeface="Cambria Math" panose="02040503050406030204" pitchFamily="18" charset="0"/>
                      </a:rPr>
                      <m:t>= .00835069</m:t>
                    </m:r>
                  </m:oMath>
                </a14:m>
                <a:endParaRPr lang="en-US" sz="2000" dirty="0"/>
              </a:p>
              <a:p>
                <a:pPr marL="342900" indent="-342900">
                  <a:buFont typeface="Arial" panose="020B0604020202020204" pitchFamily="34" charset="0"/>
                  <a:buChar char="•"/>
                </a:pPr>
                <a:r>
                  <a:rPr lang="en-US" sz="2000" b="0" dirty="0"/>
                  <a:t>Area </a:t>
                </a:r>
                <a14:m>
                  <m:oMath xmlns:m="http://schemas.openxmlformats.org/officeDocument/2006/math">
                    <m:r>
                      <a:rPr lang="en-US" sz="2000" b="0" i="1" smtClean="0">
                        <a:latin typeface="Cambria Math" panose="02040503050406030204" pitchFamily="18" charset="0"/>
                      </a:rPr>
                      <m:t>%</m:t>
                    </m:r>
                    <m:r>
                      <a:rPr lang="en-US" sz="2000" i="1">
                        <a:latin typeface="Cambria Math" panose="02040503050406030204" pitchFamily="18" charset="0"/>
                      </a:rPr>
                      <m:t>𝑒𝑟𝑟𝑜𝑟</m:t>
                    </m:r>
                    <m:r>
                      <a:rPr lang="en-US" sz="2000" i="1">
                        <a:latin typeface="Cambria Math" panose="02040503050406030204" pitchFamily="18" charset="0"/>
                      </a:rPr>
                      <m:t>=0.833% </m:t>
                    </m:r>
                    <m:r>
                      <a:rPr lang="en-US" sz="2000" b="0" i="1" smtClean="0">
                        <a:latin typeface="Cambria Math" panose="02040503050406030204" pitchFamily="18" charset="0"/>
                      </a:rPr>
                      <m:t>𝑂𝑅</m:t>
                    </m:r>
                    <m:r>
                      <a:rPr lang="en-US" sz="2000" b="0" i="1" smtClean="0">
                        <a:latin typeface="Cambria Math" panose="02040503050406030204" pitchFamily="18" charset="0"/>
                      </a:rPr>
                      <m:t> 0.835%</m:t>
                    </m:r>
                  </m:oMath>
                </a14:m>
                <a:endParaRPr lang="en-US" sz="200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B4D7B202-2AF1-4372-9049-096160821675}"/>
                  </a:ext>
                </a:extLst>
              </p:cNvPr>
              <p:cNvSpPr txBox="1">
                <a:spLocks noRot="1" noChangeAspect="1" noMove="1" noResize="1" noEditPoints="1" noAdjustHandles="1" noChangeArrowheads="1" noChangeShapeType="1" noTextEdit="1"/>
              </p:cNvSpPr>
              <p:nvPr/>
            </p:nvSpPr>
            <p:spPr>
              <a:xfrm>
                <a:off x="1125776" y="3183148"/>
                <a:ext cx="9864277" cy="3311612"/>
              </a:xfrm>
              <a:prstGeom prst="rect">
                <a:avLst/>
              </a:prstGeom>
              <a:blipFill>
                <a:blip r:embed="rId4"/>
                <a:stretch>
                  <a:fillRect l="-680" t="-921"/>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18F97B84-C37B-4B48-9EC4-43467A51B1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1836612"/>
      </p:ext>
    </p:extLst>
  </p:cSld>
  <p:clrMapOvr>
    <a:masterClrMapping/>
  </p:clrMapOvr>
  <mc:AlternateContent xmlns:mc="http://schemas.openxmlformats.org/markup-compatibility/2006">
    <mc:Choice xmlns:p14="http://schemas.microsoft.com/office/powerpoint/2010/main" Requires="p14">
      <p:transition spd="slow" p14:dur="2000" advTm="85616"/>
    </mc:Choice>
    <mc:Fallback>
      <p:transition spd="slow" advTm="8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Maximum &amp; Minimum</a:t>
            </a:r>
          </a:p>
        </p:txBody>
      </p:sp>
      <p:sp>
        <p:nvSpPr>
          <p:cNvPr id="6" name="Rectangle 5">
            <a:extLst>
              <a:ext uri="{FF2B5EF4-FFF2-40B4-BE49-F238E27FC236}">
                <a16:creationId xmlns:a16="http://schemas.microsoft.com/office/drawing/2014/main" id="{FBC40371-36F4-4172-9C35-B35FE49DA596}"/>
              </a:ext>
            </a:extLst>
          </p:cNvPr>
          <p:cNvSpPr/>
          <p:nvPr/>
        </p:nvSpPr>
        <p:spPr>
          <a:xfrm>
            <a:off x="2429773" y="1440613"/>
            <a:ext cx="7332453" cy="5262979"/>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References: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Ewen, D., Gary, J. S., &amp; </a:t>
            </a:r>
            <a:r>
              <a:rPr lang="en-US" sz="2800" dirty="0" err="1">
                <a:latin typeface="Times New Roman" panose="02020603050405020304" pitchFamily="18" charset="0"/>
                <a:cs typeface="Times New Roman" panose="02020603050405020304" pitchFamily="18" charset="0"/>
              </a:rPr>
              <a:t>Trefzger</a:t>
            </a:r>
            <a:r>
              <a:rPr lang="en-US" sz="2800" dirty="0">
                <a:latin typeface="Times New Roman" panose="02020603050405020304" pitchFamily="18" charset="0"/>
                <a:cs typeface="Times New Roman" panose="02020603050405020304" pitchFamily="18" charset="0"/>
              </a:rPr>
              <a:t>, J. E. (2005). </a:t>
            </a:r>
            <a:r>
              <a:rPr lang="en-US" sz="2800" i="1" dirty="0">
                <a:latin typeface="Times New Roman" panose="02020603050405020304" pitchFamily="18" charset="0"/>
                <a:cs typeface="Times New Roman" panose="02020603050405020304" pitchFamily="18" charset="0"/>
              </a:rPr>
              <a:t>Technical calculus</a:t>
            </a:r>
            <a:r>
              <a:rPr lang="en-US" sz="2800" dirty="0">
                <a:latin typeface="Times New Roman" panose="02020603050405020304" pitchFamily="18" charset="0"/>
                <a:cs typeface="Times New Roman" panose="02020603050405020304" pitchFamily="18" charset="0"/>
              </a:rPr>
              <a:t>. Upper Saddle River, NJ: Pearson/Prentice Hall.</a:t>
            </a:r>
          </a:p>
          <a:p>
            <a:endParaRPr lang="en-US" sz="2800" dirty="0">
              <a:solidFill>
                <a:schemeClr val="accent5"/>
              </a:solidFill>
              <a:latin typeface="Times New Roman" panose="02020603050405020304" pitchFamily="18" charset="0"/>
              <a:cs typeface="Times New Roman" panose="02020603050405020304" pitchFamily="18" charset="0"/>
            </a:endParaRPr>
          </a:p>
          <a:p>
            <a:r>
              <a:rPr lang="en-US" sz="2800" dirty="0">
                <a:solidFill>
                  <a:schemeClr val="accent5"/>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https://www.desmos.com</a:t>
            </a:r>
            <a:endParaRPr lang="en-US" sz="2800" dirty="0">
              <a:solidFill>
                <a:schemeClr val="accent5"/>
              </a:solidFill>
              <a:latin typeface="Times New Roman" panose="02020603050405020304" pitchFamily="18" charset="0"/>
              <a:cs typeface="Times New Roman" panose="02020603050405020304" pitchFamily="18" charset="0"/>
            </a:endParaRPr>
          </a:p>
          <a:p>
            <a:endParaRPr lang="en-US" sz="2800" dirty="0">
              <a:solidFill>
                <a:schemeClr val="accent5"/>
              </a:solidFill>
              <a:latin typeface="Times New Roman" panose="02020603050405020304" pitchFamily="18" charset="0"/>
              <a:cs typeface="Times New Roman" panose="02020603050405020304" pitchFamily="18" charset="0"/>
            </a:endParaRPr>
          </a:p>
          <a:p>
            <a:r>
              <a:rPr lang="en-US" sz="2800" dirty="0">
                <a:solidFill>
                  <a:schemeClr val="accent5"/>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https://www.autodesk.com/products/fusion-360/overview</a:t>
            </a:r>
            <a:endParaRPr lang="en-US" sz="2800" dirty="0">
              <a:solidFill>
                <a:schemeClr val="accent5"/>
              </a:solidFill>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sz="2800" dirty="0">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66758443"/>
      </p:ext>
    </p:extLst>
  </p:cSld>
  <p:clrMapOvr>
    <a:masterClrMapping/>
  </p:clrMapOvr>
  <mc:AlternateContent xmlns:mc="http://schemas.openxmlformats.org/markup-compatibility/2006" xmlns:p14="http://schemas.microsoft.com/office/powerpoint/2010/main">
    <mc:Choice Requires="p14">
      <p:transition spd="slow" p14:dur="2000" advTm="59090"/>
    </mc:Choice>
    <mc:Fallback xmlns="">
      <p:transition spd="slow" advTm="59090"/>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48982</TotalTime>
  <Words>534</Words>
  <Application>Microsoft Office PowerPoint</Application>
  <PresentationFormat>Widescreen</PresentationFormat>
  <Paragraphs>48</Paragraphs>
  <Slides>7</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Cambria Math</vt:lpstr>
      <vt:lpstr>Century Gothic</vt:lpstr>
      <vt:lpstr>Times New Roman</vt:lpstr>
      <vt:lpstr>Mesh</vt:lpstr>
      <vt:lpstr>Differentials  Applied Example 1 </vt:lpstr>
      <vt:lpstr>differentials</vt:lpstr>
      <vt:lpstr>differentials</vt:lpstr>
      <vt:lpstr>differentials</vt:lpstr>
      <vt:lpstr>differentials</vt:lpstr>
      <vt:lpstr>differentials</vt:lpstr>
      <vt:lpstr>Maximum &amp; Minimum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Response</dc:title>
  <dc:creator>Timothy Leishman</dc:creator>
  <cp:lastModifiedBy>Timothy Leishman</cp:lastModifiedBy>
  <cp:revision>259</cp:revision>
  <dcterms:created xsi:type="dcterms:W3CDTF">2019-08-29T21:54:18Z</dcterms:created>
  <dcterms:modified xsi:type="dcterms:W3CDTF">2020-04-16T19:15:42Z</dcterms:modified>
</cp:coreProperties>
</file>